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D00"/>
    <a:srgbClr val="FF6702"/>
    <a:srgbClr val="C75102"/>
    <a:srgbClr val="FF3305"/>
    <a:srgbClr val="CF3E00"/>
    <a:srgbClr val="236F7A"/>
    <a:srgbClr val="EEB42D"/>
    <a:srgbClr val="570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0" autoAdjust="0"/>
    <p:restoredTop sz="94600" autoAdjust="0"/>
  </p:normalViewPr>
  <p:slideViewPr>
    <p:cSldViewPr>
      <p:cViewPr varScale="1">
        <p:scale>
          <a:sx n="99" d="100"/>
          <a:sy n="99" d="100"/>
        </p:scale>
        <p:origin x="114" y="3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72D33-7556-4C02-99E9-974F7EC08CA1}" type="datetimeFigureOut">
              <a:rPr lang="pt-PT" smtClean="0"/>
              <a:t>29/07/2019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B74A0-F824-446E-8F8B-05739FF5AC8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518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B74A0-F824-446E-8F8B-05739FF5AC84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693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 flipH="1">
            <a:off x="2889250" y="0"/>
            <a:ext cx="701675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 rot="16200000">
            <a:off x="-53975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647440" y="533400"/>
            <a:ext cx="553085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633980" y="3539864"/>
            <a:ext cx="5541010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1" name="Marcador de Posição da Data 30"/>
          <p:cNvSpPr>
            <a:spLocks noGrp="1"/>
          </p:cNvSpPr>
          <p:nvPr>
            <p:ph type="dt" sz="half" idx="10"/>
          </p:nvPr>
        </p:nvSpPr>
        <p:spPr>
          <a:xfrm>
            <a:off x="6360493" y="6557946"/>
            <a:ext cx="2169336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pt-PT" altLang="pt-PT"/>
          </a:p>
        </p:txBody>
      </p:sp>
      <p:sp>
        <p:nvSpPr>
          <p:cNvPr id="18" name="Marcador de Posição do Rodapé 17"/>
          <p:cNvSpPr>
            <a:spLocks noGrp="1"/>
          </p:cNvSpPr>
          <p:nvPr>
            <p:ph type="ftr" sz="quarter" idx="11"/>
          </p:nvPr>
        </p:nvSpPr>
        <p:spPr>
          <a:xfrm>
            <a:off x="3054350" y="6557946"/>
            <a:ext cx="317170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PT" alt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537624" y="6556248"/>
            <a:ext cx="637364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704962-FEA3-4CBA-AEFD-0291C3C03559}" type="slidenum">
              <a:rPr lang="pt-PT" altLang="pt-PT" smtClean="0"/>
              <a:pPr/>
              <a:t>‹nº›</a:t>
            </a:fld>
            <a:endParaRPr lang="pt-PT" alt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100B-DF21-497F-885E-0CEF3D10F79F}" type="slidenum">
              <a:rPr lang="pt-PT" altLang="pt-PT" smtClean="0"/>
              <a:pPr/>
              <a:t>‹nº›</a:t>
            </a:fld>
            <a:endParaRPr lang="pt-PT" alt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99300" y="274958"/>
            <a:ext cx="1651000" cy="5851525"/>
          </a:xfrm>
        </p:spPr>
        <p:txBody>
          <a:bodyPr vert="eaVert" anchor="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96384" y="6557946"/>
            <a:ext cx="2169336" cy="226902"/>
          </a:xfrm>
        </p:spPr>
        <p:txBody>
          <a:bodyPr/>
          <a:lstStyle/>
          <a:p>
            <a:endParaRPr lang="pt-PT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95300" y="6556248"/>
            <a:ext cx="3962400" cy="228600"/>
          </a:xfrm>
        </p:spPr>
        <p:txBody>
          <a:bodyPr/>
          <a:lstStyle/>
          <a:p>
            <a:endParaRPr lang="pt-PT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775704" y="6553200"/>
            <a:ext cx="6373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170E46-1267-4817-ABD6-B49984B99754}" type="slidenum">
              <a:rPr lang="pt-PT" altLang="pt-PT" smtClean="0"/>
              <a:pPr/>
              <a:t>‹nº›</a:t>
            </a:fld>
            <a:endParaRPr lang="pt-PT" alt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B5309-C1DF-4695-93BC-1A61149D9E8C}" type="slidenum">
              <a:rPr lang="pt-PT" altLang="pt-PT" smtClean="0"/>
              <a:pPr/>
              <a:t>‹nº›</a:t>
            </a:fld>
            <a:endParaRPr lang="pt-PT" alt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5700" y="2821839"/>
            <a:ext cx="6776779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155700" y="1905003"/>
            <a:ext cx="6776779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5117925" y="6556810"/>
            <a:ext cx="2169336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 alt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1879970" y="6556810"/>
            <a:ext cx="31369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 alt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7295115" y="6555112"/>
            <a:ext cx="637364" cy="228600"/>
          </a:xfrm>
        </p:spPr>
        <p:txBody>
          <a:bodyPr/>
          <a:lstStyle/>
          <a:p>
            <a:fld id="{4279B668-6529-4B7E-B022-6ACDC4D62978}" type="slidenum">
              <a:rPr lang="pt-PT" altLang="pt-PT" smtClean="0"/>
              <a:pPr/>
              <a:t>‹nº›</a:t>
            </a:fld>
            <a:endParaRPr lang="pt-PT" alt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381381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27042" y="1600201"/>
            <a:ext cx="381381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7FFC-7E33-451B-96AA-41D2D6C2E086}" type="slidenum">
              <a:rPr lang="pt-PT" altLang="pt-PT" smtClean="0"/>
              <a:pPr/>
              <a:t>‹nº›</a:t>
            </a:fld>
            <a:endParaRPr lang="pt-PT" alt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95300" y="5867400"/>
            <a:ext cx="381381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527042" y="5867400"/>
            <a:ext cx="381381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95300" y="1711840"/>
            <a:ext cx="381381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527042" y="1711840"/>
            <a:ext cx="381381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D1ED5-38AC-4D0B-A4A8-9CD9745BE390}" type="slidenum">
              <a:rPr lang="pt-PT" altLang="pt-PT" smtClean="0"/>
              <a:pPr/>
              <a:t>‹nº›</a:t>
            </a:fld>
            <a:endParaRPr lang="pt-PT" alt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697C-2B77-4DD3-B7E9-B3BA5D70C61F}" type="slidenum">
              <a:rPr lang="pt-PT" altLang="pt-PT" smtClean="0"/>
              <a:pPr/>
              <a:t>‹nº›</a:t>
            </a:fld>
            <a:endParaRPr lang="pt-PT" alt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 alt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PT" alt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1C7D-E671-4D21-9C38-A54AEA24F327}" type="slidenum">
              <a:rPr lang="pt-PT" altLang="pt-PT" smtClean="0"/>
              <a:pPr/>
              <a:t>‹nº›</a:t>
            </a:fld>
            <a:endParaRPr lang="pt-PT" alt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638937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95300" y="1497416"/>
            <a:ext cx="638937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95300" y="2133601"/>
            <a:ext cx="784225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A7448-45B5-4832-90A1-75EA978669B7}" type="slidenum">
              <a:rPr lang="pt-PT" altLang="pt-PT" smtClean="0"/>
              <a:pPr/>
              <a:t>‹nº›</a:t>
            </a:fld>
            <a:endParaRPr lang="pt-PT" alt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 rot="21240000">
            <a:off x="647800" y="1004669"/>
            <a:ext cx="467948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 rot="21420000">
            <a:off x="646432" y="998817"/>
            <a:ext cx="467948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38189" y="1143000"/>
            <a:ext cx="371475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838189" y="3283634"/>
            <a:ext cx="371475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alt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0761-F7DF-4943-BB3E-7583EA5F5153}" type="slidenum">
              <a:rPr lang="pt-PT" altLang="pt-PT" smtClean="0"/>
              <a:pPr/>
              <a:t>‹nº›</a:t>
            </a:fld>
            <a:endParaRPr lang="pt-PT" altLang="pt-PT"/>
          </a:p>
        </p:txBody>
      </p:sp>
      <p:sp>
        <p:nvSpPr>
          <p:cNvPr id="10" name="Marcador de Posição da Imagem 9"/>
          <p:cNvSpPr>
            <a:spLocks noGrp="1"/>
          </p:cNvSpPr>
          <p:nvPr>
            <p:ph type="pic" idx="1"/>
          </p:nvPr>
        </p:nvSpPr>
        <p:spPr>
          <a:xfrm>
            <a:off x="718990" y="1041002"/>
            <a:ext cx="455676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 flipH="1">
            <a:off x="8832850" y="0"/>
            <a:ext cx="107315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o Título 2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225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1" name="Marcador de Posição do Texto 30"/>
          <p:cNvSpPr>
            <a:spLocks noGrp="1"/>
          </p:cNvSpPr>
          <p:nvPr>
            <p:ph type="body" idx="1"/>
          </p:nvPr>
        </p:nvSpPr>
        <p:spPr>
          <a:xfrm>
            <a:off x="495300" y="1609416"/>
            <a:ext cx="784225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7" name="Marcador de Posição da Data 26"/>
          <p:cNvSpPr>
            <a:spLocks noGrp="1"/>
          </p:cNvSpPr>
          <p:nvPr>
            <p:ph type="dt" sz="half" idx="2"/>
          </p:nvPr>
        </p:nvSpPr>
        <p:spPr>
          <a:xfrm>
            <a:off x="4599764" y="6557946"/>
            <a:ext cx="2169336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PT" alt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3"/>
          </p:nvPr>
        </p:nvSpPr>
        <p:spPr>
          <a:xfrm>
            <a:off x="495300" y="6557946"/>
            <a:ext cx="39624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PT" altLang="pt-PT"/>
          </a:p>
        </p:txBody>
      </p:sp>
      <p:sp>
        <p:nvSpPr>
          <p:cNvPr id="16" name="Marcador de Posição do Número do Diapositivo 15"/>
          <p:cNvSpPr>
            <a:spLocks noGrp="1"/>
          </p:cNvSpPr>
          <p:nvPr>
            <p:ph type="sldNum" sz="quarter" idx="4"/>
          </p:nvPr>
        </p:nvSpPr>
        <p:spPr>
          <a:xfrm>
            <a:off x="6772402" y="6556248"/>
            <a:ext cx="637364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CD85FE-9FFA-48A7-B0D9-9539C98E84DF}" type="slidenum">
              <a:rPr lang="pt-PT" altLang="pt-PT" smtClean="0"/>
              <a:pPr/>
              <a:t>‹nº›</a:t>
            </a:fld>
            <a:endParaRPr lang="pt-PT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ângulo 22"/>
          <p:cNvSpPr/>
          <p:nvPr/>
        </p:nvSpPr>
        <p:spPr>
          <a:xfrm>
            <a:off x="168291" y="6309320"/>
            <a:ext cx="2624469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871" y="159445"/>
            <a:ext cx="2789165" cy="720080"/>
          </a:xfrm>
        </p:spPr>
        <p:txBody>
          <a:bodyPr>
            <a:normAutofit/>
          </a:bodyPr>
          <a:lstStyle/>
          <a:p>
            <a:pPr algn="ctr"/>
            <a:r>
              <a:rPr lang="pt-PT" altLang="pt-PT" sz="14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JÁ UTILIZOU O </a:t>
            </a:r>
            <a:r>
              <a:rPr lang="pt-PT" alt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/>
            </a:r>
            <a:br>
              <a:rPr lang="pt-PT" alt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</a:br>
            <a:r>
              <a:rPr lang="pt-PT" altLang="pt-PT" sz="2200" kern="10" dirty="0">
                <a:ln w="38100">
                  <a:noFill/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latin typeface="Berlin Sans FB Demi"/>
                <a:ea typeface="+mn-ea"/>
                <a:cs typeface="+mn-cs"/>
              </a:rPr>
              <a:t>CHEQUE-DENTISTA?</a:t>
            </a:r>
          </a:p>
        </p:txBody>
      </p:sp>
      <p:pic>
        <p:nvPicPr>
          <p:cNvPr id="6" name="Imagem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3737" y="3849092"/>
            <a:ext cx="2889258" cy="28922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ângulo 1"/>
          <p:cNvSpPr/>
          <p:nvPr/>
        </p:nvSpPr>
        <p:spPr>
          <a:xfrm>
            <a:off x="3080792" y="5252040"/>
            <a:ext cx="6684422" cy="841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PT" altLang="pt-PT" sz="1400" b="1" noProof="1" smtClean="0">
                <a:solidFill>
                  <a:schemeClr val="bg1"/>
                </a:solidFill>
                <a:latin typeface="Century Gothic" pitchFamily="34" charset="0"/>
              </a:rPr>
              <a:t>►</a:t>
            </a:r>
            <a:r>
              <a:rPr lang="pt-PT" altLang="pt-PT" sz="1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pt-PT" altLang="pt-PT" sz="1400" b="1" dirty="0">
                <a:solidFill>
                  <a:schemeClr val="tx1"/>
                </a:solidFill>
                <a:latin typeface="Century Gothic" pitchFamily="34" charset="0"/>
              </a:rPr>
              <a:t>Onde posso utilizar o cheque-dentista?</a:t>
            </a:r>
          </a:p>
          <a:p>
            <a:pPr algn="just" eaLnBrk="1" hangingPunct="1">
              <a:lnSpc>
                <a:spcPts val="800"/>
              </a:lnSpc>
            </a:pPr>
            <a:endParaRPr lang="pt-PT" altLang="pt-PT" sz="12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pt-PT" altLang="pt-PT" sz="1400" b="1" noProof="1" smtClean="0">
                <a:solidFill>
                  <a:schemeClr val="bg1"/>
                </a:solidFill>
                <a:latin typeface="Century Gothic" pitchFamily="34" charset="0"/>
              </a:rPr>
              <a:t>» </a:t>
            </a:r>
            <a:r>
              <a:rPr lang="pt-PT" altLang="pt-PT" sz="1400" dirty="0" smtClean="0">
                <a:solidFill>
                  <a:schemeClr val="bg1"/>
                </a:solidFill>
                <a:latin typeface="Century Gothic" pitchFamily="34" charset="0"/>
              </a:rPr>
              <a:t> Nos médicos aderentes ao programa. Consulte a </a:t>
            </a:r>
            <a:r>
              <a:rPr lang="pt-PT" altLang="pt-PT" sz="1400" b="1" u="sng" dirty="0" smtClean="0">
                <a:solidFill>
                  <a:schemeClr val="bg1"/>
                </a:solidFill>
                <a:latin typeface="Century Gothic" pitchFamily="34" charset="0"/>
              </a:rPr>
              <a:t>lista de</a:t>
            </a:r>
            <a:r>
              <a:rPr lang="pt-PT" altLang="pt-PT" sz="1400" u="sng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pt-PT" altLang="pt-PT" sz="1400" b="1" u="sng" dirty="0" smtClean="0">
                <a:solidFill>
                  <a:schemeClr val="bg1"/>
                </a:solidFill>
                <a:latin typeface="Century Gothic" pitchFamily="34" charset="0"/>
              </a:rPr>
              <a:t>médicos aderentes</a:t>
            </a:r>
            <a:r>
              <a:rPr lang="pt-PT" altLang="pt-PT" sz="1400" dirty="0" smtClean="0">
                <a:solidFill>
                  <a:schemeClr val="bg1"/>
                </a:solidFill>
                <a:latin typeface="Century Gothic" pitchFamily="34" charset="0"/>
              </a:rPr>
              <a:t> em   </a:t>
            </a:r>
            <a:r>
              <a:rPr lang="pt-PT" altLang="pt-PT" sz="1400" dirty="0">
                <a:solidFill>
                  <a:schemeClr val="bg1"/>
                </a:solidFill>
                <a:latin typeface="Century Gothic" pitchFamily="34" charset="0"/>
              </a:rPr>
              <a:t>https://www.saudeoral.min-saude.pt – Informações </a:t>
            </a:r>
            <a:r>
              <a:rPr lang="pt-PT" altLang="pt-PT" sz="1400" dirty="0" smtClean="0">
                <a:solidFill>
                  <a:schemeClr val="bg1"/>
                </a:solidFill>
              </a:rPr>
              <a:t>.</a:t>
            </a:r>
            <a:endParaRPr lang="pt-PT" altLang="pt-PT" sz="1400" u="sng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8" name="Pictur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712" y="6381328"/>
            <a:ext cx="53848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6" descr="Logo Maia_Valon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2" b="35245"/>
          <a:stretch>
            <a:fillRect/>
          </a:stretch>
        </p:blipFill>
        <p:spPr bwMode="auto">
          <a:xfrm>
            <a:off x="578122" y="6381330"/>
            <a:ext cx="1552576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7" descr="Logo Maia_Valon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48"/>
          <a:stretch>
            <a:fillRect/>
          </a:stretch>
        </p:blipFill>
        <p:spPr bwMode="auto">
          <a:xfrm>
            <a:off x="219349" y="6381328"/>
            <a:ext cx="319086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ubtítulo 13"/>
          <p:cNvSpPr txBox="1">
            <a:spLocks/>
          </p:cNvSpPr>
          <p:nvPr/>
        </p:nvSpPr>
        <p:spPr>
          <a:xfrm>
            <a:off x="128464" y="1268760"/>
            <a:ext cx="2573411" cy="803165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kern="10" dirty="0" smtClean="0">
                <a:ln w="38100">
                  <a:noFill/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latin typeface="Berlin Sans FB Demi"/>
              </a:rPr>
              <a:t>Dê ao seu filho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kern="10" dirty="0" smtClean="0">
                <a:ln w="38100">
                  <a:noFill/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 </a:t>
            </a:r>
            <a:r>
              <a:rPr lang="pt-PT" sz="2400" kern="10" dirty="0" smtClean="0">
                <a:ln w="38100">
                  <a:noFill/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esta oportunidade</a:t>
            </a:r>
            <a:endParaRPr lang="pt-PT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3080792" y="6279703"/>
            <a:ext cx="6672101" cy="461665"/>
          </a:xfrm>
          <a:prstGeom prst="rect">
            <a:avLst/>
          </a:prstGeom>
          <a:ln w="571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pt-PT" altLang="pt-PT" sz="1200" b="1" dirty="0" smtClean="0">
                <a:ln w="9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Para mais informações, por favor contacte: </a:t>
            </a:r>
            <a:r>
              <a:rPr lang="pt-PT" altLang="pt-PT" sz="1100" b="1" dirty="0" smtClean="0">
                <a:ln w="9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altLang="pt-PT" sz="1100" b="1" dirty="0" smtClean="0">
                <a:ln w="9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Unidade de Saúde Pública </a:t>
            </a:r>
          </a:p>
          <a:p>
            <a:pPr algn="ctr" eaLnBrk="1" hangingPunct="1"/>
            <a:r>
              <a:rPr lang="pt-PT" altLang="pt-PT" sz="1100" b="1" dirty="0" smtClean="0">
                <a:ln w="9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(Ed. da Misericórdia) </a:t>
            </a:r>
            <a:r>
              <a:rPr lang="pt-PT" altLang="pt-PT" sz="1100" b="1" dirty="0" smtClean="0">
                <a:ln w="9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ngdings" pitchFamily="2" charset="2"/>
              </a:rPr>
              <a:t>*</a:t>
            </a:r>
            <a:r>
              <a:rPr lang="pt-PT" altLang="pt-PT" sz="1100" b="1" dirty="0" smtClean="0">
                <a:ln w="9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Av. Visconde Barreiros, s/n  4470 - 151 Maia  </a:t>
            </a:r>
            <a:r>
              <a:rPr lang="pt-PT" altLang="pt-PT" sz="1100" b="1" dirty="0" smtClean="0">
                <a:ln w="9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sym typeface="Webdings" pitchFamily="18" charset="2"/>
              </a:rPr>
              <a:t>       </a:t>
            </a:r>
            <a:r>
              <a:rPr lang="pt-PT" altLang="pt-PT" sz="1200" b="1" dirty="0" smtClean="0">
                <a:ln w="900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229490584</a:t>
            </a:r>
            <a:endParaRPr lang="pt-PT" altLang="pt-PT" sz="1200" b="1" dirty="0">
              <a:ln w="900" cmpd="sng">
                <a:noFill/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6" name="Rectângulo 15"/>
          <p:cNvSpPr/>
          <p:nvPr/>
        </p:nvSpPr>
        <p:spPr>
          <a:xfrm>
            <a:off x="3080792" y="159445"/>
            <a:ext cx="6696744" cy="186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spcAft>
                <a:spcPts val="600"/>
              </a:spcAft>
            </a:pPr>
            <a:r>
              <a:rPr lang="pt-PT" altLang="pt-PT" sz="1400" b="1" noProof="1" smtClean="0">
                <a:solidFill>
                  <a:schemeClr val="bg1"/>
                </a:solidFill>
                <a:latin typeface="Century Gothic" pitchFamily="34" charset="0"/>
              </a:rPr>
              <a:t>►</a:t>
            </a:r>
            <a:r>
              <a:rPr lang="pt-PT" altLang="pt-PT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pt-PT" altLang="pt-PT" sz="1400" b="1" dirty="0" smtClean="0">
                <a:solidFill>
                  <a:schemeClr val="tx1"/>
                </a:solidFill>
                <a:latin typeface="Century Gothic" pitchFamily="34" charset="0"/>
              </a:rPr>
              <a:t>Para que serve o </a:t>
            </a:r>
            <a:r>
              <a:rPr lang="pt-PT" altLang="pt-PT" sz="2000" b="1" dirty="0" smtClean="0">
                <a:solidFill>
                  <a:schemeClr val="tx1"/>
                </a:solidFill>
                <a:latin typeface="Century Gothic" pitchFamily="34" charset="0"/>
              </a:rPr>
              <a:t>cheque-dentista?</a:t>
            </a:r>
          </a:p>
          <a:p>
            <a:pPr algn="just" eaLnBrk="1" hangingPunct="1">
              <a:spcAft>
                <a:spcPts val="600"/>
              </a:spcAft>
            </a:pPr>
            <a:r>
              <a:rPr lang="pt-PT" altLang="pt-PT" sz="1400" b="1" noProof="1" smtClean="0">
                <a:solidFill>
                  <a:schemeClr val="bg1"/>
                </a:solidFill>
                <a:latin typeface="Century Gothic" pitchFamily="34" charset="0"/>
              </a:rPr>
              <a:t>» </a:t>
            </a:r>
            <a:r>
              <a:rPr lang="pt-PT" altLang="pt-PT" sz="1400" noProof="1" smtClean="0">
                <a:solidFill>
                  <a:schemeClr val="bg1"/>
                </a:solidFill>
                <a:latin typeface="Century Gothic" pitchFamily="34" charset="0"/>
              </a:rPr>
              <a:t>Usufruir de</a:t>
            </a:r>
            <a:r>
              <a:rPr lang="pt-PT" altLang="pt-PT" sz="1400" b="1" dirty="0" smtClean="0">
                <a:solidFill>
                  <a:schemeClr val="bg1"/>
                </a:solidFill>
                <a:latin typeface="Century Gothic" pitchFamily="34" charset="0"/>
              </a:rPr>
              <a:t> medidas preventivas </a:t>
            </a:r>
            <a:r>
              <a:rPr lang="pt-PT" altLang="pt-PT" sz="1400" dirty="0" smtClean="0">
                <a:solidFill>
                  <a:schemeClr val="bg1"/>
                </a:solidFill>
                <a:latin typeface="Century Gothic" pitchFamily="34" charset="0"/>
              </a:rPr>
              <a:t>(selantes de fissura, flúor tópico e outras) </a:t>
            </a:r>
            <a:r>
              <a:rPr lang="pt-PT" altLang="pt-PT" sz="1400" b="1" dirty="0" smtClean="0">
                <a:solidFill>
                  <a:schemeClr val="bg1"/>
                </a:solidFill>
                <a:latin typeface="Century Gothic" pitchFamily="34" charset="0"/>
              </a:rPr>
              <a:t>para evitar o aparecimento de doenças orais.</a:t>
            </a:r>
          </a:p>
          <a:p>
            <a:pPr algn="just" eaLnBrk="1" hangingPunct="1">
              <a:lnSpc>
                <a:spcPct val="150000"/>
              </a:lnSpc>
              <a:spcAft>
                <a:spcPts val="600"/>
              </a:spcAft>
            </a:pPr>
            <a:r>
              <a:rPr lang="pt-PT" altLang="pt-PT" sz="1400" b="1" noProof="1" smtClean="0">
                <a:solidFill>
                  <a:schemeClr val="bg1"/>
                </a:solidFill>
                <a:latin typeface="Century Gothic" pitchFamily="34" charset="0"/>
              </a:rPr>
              <a:t>»</a:t>
            </a:r>
            <a:r>
              <a:rPr lang="pt-PT" altLang="pt-PT" sz="1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pt-PT" altLang="pt-PT" sz="1400" dirty="0" smtClean="0">
                <a:solidFill>
                  <a:schemeClr val="bg1"/>
                </a:solidFill>
                <a:latin typeface="Century Gothic" pitchFamily="34" charset="0"/>
              </a:rPr>
              <a:t>Efetuar</a:t>
            </a:r>
            <a:r>
              <a:rPr lang="pt-PT" altLang="pt-PT" sz="1400" b="1" dirty="0" smtClean="0">
                <a:solidFill>
                  <a:schemeClr val="bg1"/>
                </a:solidFill>
                <a:latin typeface="Century Gothic" pitchFamily="34" charset="0"/>
              </a:rPr>
              <a:t> tratamento de cáries </a:t>
            </a:r>
            <a:r>
              <a:rPr lang="pt-PT" altLang="pt-PT" sz="1400" dirty="0" smtClean="0">
                <a:solidFill>
                  <a:schemeClr val="bg1"/>
                </a:solidFill>
                <a:latin typeface="Century Gothic" pitchFamily="34" charset="0"/>
              </a:rPr>
              <a:t>em dentes permanentes.</a:t>
            </a:r>
          </a:p>
          <a:p>
            <a:pPr algn="just" eaLnBrk="1" hangingPunct="1">
              <a:lnSpc>
                <a:spcPct val="150000"/>
              </a:lnSpc>
              <a:spcAft>
                <a:spcPts val="600"/>
              </a:spcAft>
            </a:pPr>
            <a:r>
              <a:rPr lang="pt-PT" altLang="pt-PT" sz="1400" b="1" noProof="1" smtClean="0">
                <a:solidFill>
                  <a:schemeClr val="bg1"/>
                </a:solidFill>
                <a:latin typeface="Century Gothic" pitchFamily="34" charset="0"/>
              </a:rPr>
              <a:t>»</a:t>
            </a:r>
            <a:r>
              <a:rPr lang="pt-PT" altLang="pt-PT" sz="1400" dirty="0" smtClean="0">
                <a:solidFill>
                  <a:schemeClr val="bg1"/>
                </a:solidFill>
                <a:latin typeface="Century Gothic" pitchFamily="34" charset="0"/>
              </a:rPr>
              <a:t> Obter </a:t>
            </a:r>
            <a:r>
              <a:rPr lang="pt-PT" altLang="pt-PT" sz="1400" b="1" dirty="0" smtClean="0">
                <a:solidFill>
                  <a:schemeClr val="bg1"/>
                </a:solidFill>
                <a:latin typeface="Century Gothic" pitchFamily="34" charset="0"/>
              </a:rPr>
              <a:t>informação</a:t>
            </a:r>
            <a:r>
              <a:rPr lang="pt-PT" altLang="pt-PT" sz="1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pt-PT" altLang="pt-PT" sz="1400" b="1" dirty="0" smtClean="0">
                <a:solidFill>
                  <a:schemeClr val="bg1"/>
                </a:solidFill>
                <a:latin typeface="Century Gothic" pitchFamily="34" charset="0"/>
              </a:rPr>
              <a:t>sobre hábitos de higiene oral adequados.</a:t>
            </a:r>
          </a:p>
        </p:txBody>
      </p:sp>
      <p:sp>
        <p:nvSpPr>
          <p:cNvPr id="20" name="Rectângulo 19"/>
          <p:cNvSpPr/>
          <p:nvPr/>
        </p:nvSpPr>
        <p:spPr>
          <a:xfrm>
            <a:off x="3080792" y="2194401"/>
            <a:ext cx="6696742" cy="62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PT" altLang="pt-PT" sz="1400" b="1" noProof="1" smtClean="0">
                <a:solidFill>
                  <a:schemeClr val="bg1"/>
                </a:solidFill>
                <a:latin typeface="Century Gothic" pitchFamily="34" charset="0"/>
              </a:rPr>
              <a:t>►</a:t>
            </a:r>
            <a:r>
              <a:rPr lang="pt-PT" altLang="pt-PT" sz="1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pt-PT" altLang="pt-PT" sz="1400" b="1" dirty="0" smtClean="0">
                <a:solidFill>
                  <a:schemeClr val="tx1"/>
                </a:solidFill>
                <a:latin typeface="Century Gothic" pitchFamily="34" charset="0"/>
              </a:rPr>
              <a:t>Quanto tenho de pagar?</a:t>
            </a:r>
          </a:p>
          <a:p>
            <a:pPr algn="just" eaLnBrk="1" hangingPunct="1">
              <a:lnSpc>
                <a:spcPts val="800"/>
              </a:lnSpc>
            </a:pPr>
            <a:endParaRPr lang="pt-PT" altLang="pt-PT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/>
            <a:r>
              <a:rPr lang="pt-PT" altLang="pt-PT" sz="1400" noProof="1">
                <a:solidFill>
                  <a:schemeClr val="bg1"/>
                </a:solidFill>
                <a:latin typeface="Century Gothic" pitchFamily="34" charset="0"/>
              </a:rPr>
              <a:t>» </a:t>
            </a:r>
            <a:r>
              <a:rPr lang="pt-PT" altLang="pt-PT" sz="1400" dirty="0">
                <a:solidFill>
                  <a:schemeClr val="bg1"/>
                </a:solidFill>
                <a:latin typeface="Century Gothic" pitchFamily="34" charset="0"/>
              </a:rPr>
              <a:t>No âmbito deste programa os tratamentos são sempre </a:t>
            </a:r>
            <a:r>
              <a:rPr lang="pt-PT" altLang="pt-PT" sz="1400" u="sng" dirty="0">
                <a:solidFill>
                  <a:schemeClr val="bg1"/>
                </a:solidFill>
                <a:latin typeface="Century Gothic" pitchFamily="34" charset="0"/>
              </a:rPr>
              <a:t>gratuitos</a:t>
            </a:r>
            <a:r>
              <a:rPr lang="pt-PT" altLang="pt-PT" sz="1400" dirty="0">
                <a:solidFill>
                  <a:schemeClr val="bg1"/>
                </a:solidFill>
                <a:latin typeface="Century Gothic" pitchFamily="34" charset="0"/>
              </a:rPr>
              <a:t>.</a:t>
            </a:r>
          </a:p>
        </p:txBody>
      </p:sp>
      <p:sp>
        <p:nvSpPr>
          <p:cNvPr id="21" name="Rectângulo 20"/>
          <p:cNvSpPr/>
          <p:nvPr/>
        </p:nvSpPr>
        <p:spPr>
          <a:xfrm>
            <a:off x="3080792" y="2961526"/>
            <a:ext cx="6672102" cy="21236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eaLnBrk="1" hangingPunct="1"/>
            <a:r>
              <a:rPr lang="pt-PT" altLang="pt-PT" sz="1400" b="1" noProof="1" smtClean="0">
                <a:solidFill>
                  <a:schemeClr val="bg1"/>
                </a:solidFill>
                <a:latin typeface="Century Gothic" pitchFamily="34" charset="0"/>
              </a:rPr>
              <a:t>►</a:t>
            </a:r>
            <a:r>
              <a:rPr lang="pt-PT" altLang="pt-PT" sz="1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pt-PT" altLang="pt-PT" sz="1400" b="1" dirty="0" smtClean="0">
                <a:solidFill>
                  <a:schemeClr val="tx1"/>
                </a:solidFill>
                <a:latin typeface="Century Gothic" pitchFamily="34" charset="0"/>
              </a:rPr>
              <a:t>Que mais posso fazer pelo meu filho(a)?</a:t>
            </a:r>
          </a:p>
          <a:p>
            <a:pPr lvl="1" algn="just" eaLnBrk="1" hangingPunct="1">
              <a:lnSpc>
                <a:spcPts val="800"/>
              </a:lnSpc>
            </a:pPr>
            <a:endParaRPr lang="pt-PT" altLang="pt-PT" sz="12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/>
            <a:r>
              <a:rPr lang="pt-PT" altLang="pt-PT" sz="1400" b="1" noProof="1" smtClean="0">
                <a:solidFill>
                  <a:schemeClr val="bg1"/>
                </a:solidFill>
                <a:latin typeface="Century Gothic" pitchFamily="34" charset="0"/>
              </a:rPr>
              <a:t>» </a:t>
            </a:r>
            <a:r>
              <a:rPr lang="pt-PT" altLang="pt-PT" sz="1400" dirty="0" smtClean="0">
                <a:solidFill>
                  <a:schemeClr val="bg1"/>
                </a:solidFill>
                <a:latin typeface="Century Gothic" pitchFamily="34" charset="0"/>
              </a:rPr>
              <a:t>Estimule o seu filho(a) a fazer a </a:t>
            </a:r>
            <a:r>
              <a:rPr lang="pt-PT" altLang="pt-PT" sz="1400" b="1" u="sng" dirty="0" smtClean="0">
                <a:solidFill>
                  <a:schemeClr val="bg1"/>
                </a:solidFill>
                <a:latin typeface="Century Gothic" pitchFamily="34" charset="0"/>
              </a:rPr>
              <a:t>escovagem dos dentes duas vezes por dia</a:t>
            </a:r>
            <a:r>
              <a:rPr lang="pt-PT" altLang="pt-PT" sz="1400" dirty="0" smtClean="0">
                <a:solidFill>
                  <a:schemeClr val="bg1"/>
                </a:solidFill>
                <a:latin typeface="Century Gothic" pitchFamily="34" charset="0"/>
              </a:rPr>
              <a:t>, sendo essencial que a última escovagem seja </a:t>
            </a:r>
            <a:r>
              <a:rPr lang="pt-PT" altLang="pt-PT" sz="1400" dirty="0" err="1" smtClean="0">
                <a:solidFill>
                  <a:schemeClr val="bg1"/>
                </a:solidFill>
                <a:latin typeface="Century Gothic" pitchFamily="34" charset="0"/>
              </a:rPr>
              <a:t>efetuada</a:t>
            </a:r>
            <a:r>
              <a:rPr lang="pt-PT" altLang="pt-PT" sz="1400" dirty="0" smtClean="0">
                <a:solidFill>
                  <a:schemeClr val="bg1"/>
                </a:solidFill>
                <a:latin typeface="Century Gothic" pitchFamily="34" charset="0"/>
              </a:rPr>
              <a:t> depois da última refeição,</a:t>
            </a:r>
            <a:r>
              <a:rPr lang="pt-PT" altLang="pt-PT" sz="1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pt-PT" altLang="pt-PT" sz="1400" b="1" u="sng" dirty="0" smtClean="0">
                <a:solidFill>
                  <a:schemeClr val="bg1"/>
                </a:solidFill>
                <a:latin typeface="Century Gothic" pitchFamily="34" charset="0"/>
              </a:rPr>
              <a:t>mesmo antes de dormir</a:t>
            </a:r>
            <a:r>
              <a:rPr lang="pt-PT" altLang="pt-PT" sz="1400" dirty="0" smtClean="0">
                <a:solidFill>
                  <a:schemeClr val="bg1"/>
                </a:solidFill>
                <a:latin typeface="Century Gothic" pitchFamily="34" charset="0"/>
              </a:rPr>
              <a:t>.</a:t>
            </a:r>
          </a:p>
          <a:p>
            <a:pPr algn="just" eaLnBrk="1" hangingPunct="1">
              <a:lnSpc>
                <a:spcPts val="800"/>
              </a:lnSpc>
            </a:pPr>
            <a:endParaRPr lang="pt-PT" altLang="pt-PT" sz="1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just" eaLnBrk="1" hangingPunct="1"/>
            <a:r>
              <a:rPr lang="pt-PT" altLang="pt-PT" sz="1400" b="1" noProof="1" smtClean="0">
                <a:solidFill>
                  <a:schemeClr val="bg1"/>
                </a:solidFill>
                <a:latin typeface="Century Gothic" pitchFamily="34" charset="0"/>
              </a:rPr>
              <a:t>» </a:t>
            </a:r>
            <a:r>
              <a:rPr lang="pt-PT" altLang="pt-PT" sz="1400" dirty="0" smtClean="0">
                <a:solidFill>
                  <a:schemeClr val="bg1"/>
                </a:solidFill>
                <a:latin typeface="Century Gothic" pitchFamily="34" charset="0"/>
              </a:rPr>
              <a:t>Garanta o </a:t>
            </a:r>
            <a:r>
              <a:rPr lang="pt-PT" altLang="pt-PT" sz="1400" b="1" u="sng" dirty="0" smtClean="0">
                <a:solidFill>
                  <a:schemeClr val="bg1"/>
                </a:solidFill>
                <a:latin typeface="Century Gothic" pitchFamily="34" charset="0"/>
              </a:rPr>
              <a:t>cumprimento do plano de tratamento </a:t>
            </a:r>
            <a:r>
              <a:rPr lang="pt-PT" altLang="pt-PT" sz="1400" dirty="0" smtClean="0">
                <a:solidFill>
                  <a:schemeClr val="bg1"/>
                </a:solidFill>
                <a:latin typeface="Century Gothic" pitchFamily="34" charset="0"/>
              </a:rPr>
              <a:t>definido pelo médico dentista /estomatologista  porque: </a:t>
            </a:r>
          </a:p>
          <a:p>
            <a:pPr algn="just" eaLnBrk="1" hangingPunct="1">
              <a:lnSpc>
                <a:spcPts val="800"/>
              </a:lnSpc>
            </a:pPr>
            <a:endParaRPr lang="pt-PT" altLang="pt-PT" sz="14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 eaLnBrk="1" hangingPunct="1"/>
            <a:r>
              <a:rPr lang="pt-PT" altLang="pt-PT" sz="1400" b="1" dirty="0" smtClean="0">
                <a:solidFill>
                  <a:schemeClr val="bg1"/>
                </a:solidFill>
                <a:latin typeface="Century Gothic" pitchFamily="34" charset="0"/>
              </a:rPr>
              <a:t>Só concluindo os tratamentos poderá ter acesso ao cheque-dentista das  idades intermédias</a:t>
            </a:r>
            <a:r>
              <a:rPr lang="pt-PT" altLang="pt-PT" sz="1400" dirty="0" smtClean="0">
                <a:solidFill>
                  <a:schemeClr val="bg1"/>
                </a:solidFill>
                <a:latin typeface="Century Gothic" pitchFamily="34" charset="0"/>
              </a:rPr>
              <a:t>  (8, 9, 11, 12, 14, 15 anos)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23427" y="2425568"/>
            <a:ext cx="266196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 smtClean="0"/>
              <a:t>A VALIDADE DO CHEQUE DENTISTA </a:t>
            </a:r>
            <a:r>
              <a:rPr lang="pt-PT" sz="1400" b="1" dirty="0"/>
              <a:t>TERMINA A</a:t>
            </a:r>
            <a:r>
              <a:rPr lang="pt-PT" sz="1400" b="1" kern="10" cap="all" dirty="0">
                <a:ln w="38100">
                  <a:noFill/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latin typeface="Berlin Sans FB Demi"/>
              </a:rPr>
              <a:t> </a:t>
            </a:r>
            <a:endParaRPr lang="pt-PT" sz="1400" b="1" kern="10" cap="all" dirty="0" smtClean="0">
              <a:ln w="38100">
                <a:noFill/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latin typeface="Berlin Sans FB Demi"/>
            </a:endParaRPr>
          </a:p>
          <a:p>
            <a:pPr algn="ctr"/>
            <a:endParaRPr lang="pt-PT" sz="1400" b="1" kern="10" cap="all" dirty="0" smtClean="0">
              <a:ln w="38100">
                <a:noFill/>
                <a:round/>
                <a:headEnd/>
                <a:tailEnd/>
              </a:ln>
              <a:solidFill>
                <a:schemeClr val="accent1">
                  <a:lumMod val="75000"/>
                </a:schemeClr>
              </a:solidFill>
              <a:latin typeface="Berlin Sans FB Demi"/>
            </a:endParaRPr>
          </a:p>
          <a:p>
            <a:pPr algn="ctr"/>
            <a:r>
              <a:rPr lang="pt-PT" sz="2200" b="1" u="sng" kern="10" cap="all" dirty="0">
                <a:ln w="38100">
                  <a:noFill/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latin typeface="Berlin Sans FB Demi"/>
              </a:rPr>
              <a:t>31 de OUTUBRO de 2019</a:t>
            </a:r>
          </a:p>
        </p:txBody>
      </p:sp>
      <p:sp>
        <p:nvSpPr>
          <p:cNvPr id="4" name="Seta para baixo 3"/>
          <p:cNvSpPr/>
          <p:nvPr/>
        </p:nvSpPr>
        <p:spPr>
          <a:xfrm>
            <a:off x="1128576" y="2071925"/>
            <a:ext cx="484632" cy="416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327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233</Words>
  <Application>Microsoft Office PowerPoint</Application>
  <PresentationFormat>Papel A4 (210x297 mm)</PresentationFormat>
  <Paragraphs>26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13" baseType="lpstr">
      <vt:lpstr>Adobe Gothic Std B</vt:lpstr>
      <vt:lpstr>Arial</vt:lpstr>
      <vt:lpstr>Berlin Sans FB</vt:lpstr>
      <vt:lpstr>Berlin Sans FB Demi</vt:lpstr>
      <vt:lpstr>Calibri</vt:lpstr>
      <vt:lpstr>Century Gothic</vt:lpstr>
      <vt:lpstr>Impact</vt:lpstr>
      <vt:lpstr>Times New Roman</vt:lpstr>
      <vt:lpstr>Webdings</vt:lpstr>
      <vt:lpstr>Wingdings</vt:lpstr>
      <vt:lpstr>Wingdings 2</vt:lpstr>
      <vt:lpstr>Opulento</vt:lpstr>
      <vt:lpstr>JÁ UTILIZOU O  CHEQUE-DENTISTA?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Basto</dc:creator>
  <cp:lastModifiedBy>Utilizador</cp:lastModifiedBy>
  <cp:revision>21</cp:revision>
  <cp:lastPrinted>2018-03-11T18:19:00Z</cp:lastPrinted>
  <dcterms:created xsi:type="dcterms:W3CDTF">2018-03-11T15:25:01Z</dcterms:created>
  <dcterms:modified xsi:type="dcterms:W3CDTF">2019-07-29T11:06:58Z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TC010721212070</vt:lpwstr>
  </property>
</Properties>
</file>